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4" r:id="rId7"/>
    <p:sldId id="263" r:id="rId8"/>
    <p:sldId id="267" r:id="rId9"/>
    <p:sldId id="268" r:id="rId10"/>
    <p:sldId id="269" r:id="rId11"/>
    <p:sldId id="270" r:id="rId12"/>
    <p:sldId id="278" r:id="rId13"/>
    <p:sldId id="275" r:id="rId14"/>
    <p:sldId id="276" r:id="rId15"/>
    <p:sldId id="277"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3671027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116065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33832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143956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446879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2505795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1315123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143342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2781013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241743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17C59F-7CD6-458E-961E-8B3611AF9800}" type="datetimeFigureOut">
              <a:rPr lang="zh-CN" altLang="en-US" smtClean="0"/>
              <a:t>2018/10/31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411462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7C59F-7CD6-458E-961E-8B3611AF9800}" type="datetimeFigureOut">
              <a:rPr lang="zh-CN" altLang="en-US" smtClean="0"/>
              <a:t>2018/10/31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C1A52-5DE0-4DEB-BC4A-1FE1D8C6C0C5}" type="slidenum">
              <a:rPr lang="zh-CN" altLang="en-US" smtClean="0"/>
              <a:t>‹#›</a:t>
            </a:fld>
            <a:endParaRPr lang="zh-CN" altLang="en-US"/>
          </a:p>
        </p:txBody>
      </p:sp>
    </p:spTree>
    <p:extLst>
      <p:ext uri="{BB962C8B-B14F-4D97-AF65-F5344CB8AC3E}">
        <p14:creationId xmlns:p14="http://schemas.microsoft.com/office/powerpoint/2010/main" val="3262737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选课系统项目架构设计</a:t>
            </a:r>
          </a:p>
        </p:txBody>
      </p:sp>
      <p:sp>
        <p:nvSpPr>
          <p:cNvPr id="3" name="副标题 2"/>
          <p:cNvSpPr>
            <a:spLocks noGrp="1"/>
          </p:cNvSpPr>
          <p:nvPr>
            <p:ph type="subTitle" idx="1"/>
          </p:nvPr>
        </p:nvSpPr>
        <p:spPr>
          <a:xfrm>
            <a:off x="3615622" y="4483585"/>
            <a:ext cx="9144000" cy="1655762"/>
          </a:xfrm>
        </p:spPr>
        <p:txBody>
          <a:bodyPr/>
          <a:lstStyle/>
          <a:p>
            <a:r>
              <a:rPr lang="zh-CN" altLang="en-US" b="1" dirty="0"/>
              <a:t>小组成员：张震宇、何剑冲、陈威宇、吕律</a:t>
            </a:r>
            <a:endParaRPr lang="zh-CN" altLang="en-US" dirty="0"/>
          </a:p>
        </p:txBody>
      </p:sp>
    </p:spTree>
    <p:extLst>
      <p:ext uri="{BB962C8B-B14F-4D97-AF65-F5344CB8AC3E}">
        <p14:creationId xmlns:p14="http://schemas.microsoft.com/office/powerpoint/2010/main" val="1455155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质量场景</a:t>
            </a:r>
          </a:p>
        </p:txBody>
      </p:sp>
      <p:sp>
        <p:nvSpPr>
          <p:cNvPr id="3" name="内容占位符 2"/>
          <p:cNvSpPr>
            <a:spLocks noGrp="1"/>
          </p:cNvSpPr>
          <p:nvPr>
            <p:ph idx="1"/>
          </p:nvPr>
        </p:nvSpPr>
        <p:spPr/>
        <p:txBody>
          <a:bodyPr>
            <a:normAutofit/>
          </a:bodyPr>
          <a:lstStyle/>
          <a:p>
            <a:r>
              <a:rPr lang="en-US" altLang="zh-CN" dirty="0"/>
              <a:t> </a:t>
            </a:r>
            <a:r>
              <a:rPr lang="en-US" altLang="zh-CN" b="1" dirty="0"/>
              <a:t>4</a:t>
            </a:r>
            <a:r>
              <a:rPr lang="zh-CN" altLang="zh-CN" b="1" dirty="0"/>
              <a:t>）灵活性场景</a:t>
            </a:r>
            <a:r>
              <a:rPr lang="zh-CN" altLang="zh-CN" dirty="0"/>
              <a:t>：选课系统可能会在之后修改选课规则，因此需要系统具有良好的可延展性与可重用性，减少工作量。</a:t>
            </a:r>
          </a:p>
          <a:p>
            <a:r>
              <a:rPr lang="en-US" altLang="zh-CN" dirty="0"/>
              <a:t>        </a:t>
            </a:r>
            <a:r>
              <a:rPr lang="zh-CN" altLang="zh-CN" dirty="0"/>
              <a:t>策略选择：</a:t>
            </a:r>
            <a:r>
              <a:rPr lang="en-US" altLang="zh-CN" dirty="0"/>
              <a:t>MVC</a:t>
            </a:r>
            <a:r>
              <a:rPr lang="zh-CN" altLang="zh-CN" dirty="0"/>
              <a:t>三层设计模式，使视图层，业务逻辑层，数据访问层</a:t>
            </a:r>
            <a:r>
              <a:rPr lang="zh-CN" altLang="en-US" dirty="0"/>
              <a:t>分离</a:t>
            </a:r>
            <a:endParaRPr lang="en-US" altLang="zh-CN" dirty="0"/>
          </a:p>
        </p:txBody>
      </p:sp>
    </p:spTree>
    <p:extLst>
      <p:ext uri="{BB962C8B-B14F-4D97-AF65-F5344CB8AC3E}">
        <p14:creationId xmlns:p14="http://schemas.microsoft.com/office/powerpoint/2010/main" val="3897610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质量场景</a:t>
            </a:r>
          </a:p>
        </p:txBody>
      </p:sp>
      <p:sp>
        <p:nvSpPr>
          <p:cNvPr id="3" name="内容占位符 2"/>
          <p:cNvSpPr>
            <a:spLocks noGrp="1"/>
          </p:cNvSpPr>
          <p:nvPr>
            <p:ph idx="1"/>
          </p:nvPr>
        </p:nvSpPr>
        <p:spPr/>
        <p:txBody>
          <a:bodyPr>
            <a:normAutofit/>
          </a:bodyPr>
          <a:lstStyle/>
          <a:p>
            <a:pPr marL="0" indent="0">
              <a:buNone/>
            </a:pPr>
            <a:r>
              <a:rPr lang="en-US" altLang="zh-CN" dirty="0"/>
              <a:t>   </a:t>
            </a:r>
            <a:r>
              <a:rPr lang="en-US" altLang="zh-CN" b="1" dirty="0"/>
              <a:t>5</a:t>
            </a:r>
            <a:r>
              <a:rPr lang="zh-CN" altLang="zh-CN" b="1" dirty="0"/>
              <a:t>）易用性场景</a:t>
            </a:r>
            <a:r>
              <a:rPr lang="zh-CN" altLang="zh-CN" dirty="0"/>
              <a:t>：在该系统中，用户希望在运行时能尽快取消某操作使错误的影响降到最低，取消在</a:t>
            </a:r>
            <a:r>
              <a:rPr lang="en-US" altLang="zh-CN" dirty="0"/>
              <a:t>1</a:t>
            </a:r>
            <a:r>
              <a:rPr lang="zh-CN" altLang="zh-CN" dirty="0"/>
              <a:t>秒内发生；要求具有基本电脑操作常识的人，可以根据界面迅速学会使用方法</a:t>
            </a:r>
            <a:endParaRPr lang="en-US" altLang="zh-CN" dirty="0"/>
          </a:p>
          <a:p>
            <a:pPr marL="0" indent="0">
              <a:buNone/>
            </a:pPr>
            <a:endParaRPr lang="zh-CN" altLang="zh-CN" dirty="0"/>
          </a:p>
          <a:p>
            <a:r>
              <a:rPr lang="en-US" altLang="zh-CN" dirty="0"/>
              <a:t>        </a:t>
            </a:r>
            <a:r>
              <a:rPr lang="zh-CN" altLang="zh-CN" dirty="0"/>
              <a:t>策略选择：简化界面，用户独立接口</a:t>
            </a:r>
          </a:p>
        </p:txBody>
      </p:sp>
    </p:spTree>
    <p:extLst>
      <p:ext uri="{BB962C8B-B14F-4D97-AF65-F5344CB8AC3E}">
        <p14:creationId xmlns:p14="http://schemas.microsoft.com/office/powerpoint/2010/main" val="3673823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项目类图</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368" y="1208742"/>
            <a:ext cx="7691365" cy="5022726"/>
          </a:xfrm>
          <a:prstGeom prst="rect">
            <a:avLst/>
          </a:prstGeom>
        </p:spPr>
      </p:pic>
    </p:spTree>
    <p:extLst>
      <p:ext uri="{BB962C8B-B14F-4D97-AF65-F5344CB8AC3E}">
        <p14:creationId xmlns:p14="http://schemas.microsoft.com/office/powerpoint/2010/main" val="116970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E-R</a:t>
            </a:r>
            <a:r>
              <a:rPr lang="zh-CN" altLang="en-US" dirty="0"/>
              <a:t>图</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1323" y="1825625"/>
            <a:ext cx="5329353" cy="4351338"/>
          </a:xfrm>
        </p:spPr>
      </p:pic>
    </p:spTree>
    <p:extLst>
      <p:ext uri="{BB962C8B-B14F-4D97-AF65-F5344CB8AC3E}">
        <p14:creationId xmlns:p14="http://schemas.microsoft.com/office/powerpoint/2010/main" val="3911499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67" y="314325"/>
            <a:ext cx="10515600" cy="1325563"/>
          </a:xfrm>
        </p:spPr>
        <p:txBody>
          <a:bodyPr/>
          <a:lstStyle/>
          <a:p>
            <a:r>
              <a:rPr lang="zh-CN" altLang="en-US"/>
              <a:t>管理</a:t>
            </a:r>
          </a:p>
        </p:txBody>
      </p:sp>
      <p:pic>
        <p:nvPicPr>
          <p:cNvPr id="4" name="管理">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44001" y="246591"/>
            <a:ext cx="9514398" cy="5945957"/>
          </a:xfrm>
        </p:spPr>
      </p:pic>
    </p:spTree>
    <p:extLst>
      <p:ext uri="{BB962C8B-B14F-4D97-AF65-F5344CB8AC3E}">
        <p14:creationId xmlns:p14="http://schemas.microsoft.com/office/powerpoint/2010/main" val="2523801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334" y="280458"/>
            <a:ext cx="10515600" cy="1325563"/>
          </a:xfrm>
        </p:spPr>
        <p:txBody>
          <a:bodyPr/>
          <a:lstStyle/>
          <a:p>
            <a:r>
              <a:rPr lang="zh-CN" altLang="en-US" dirty="0"/>
              <a:t>选课</a:t>
            </a:r>
          </a:p>
        </p:txBody>
      </p:sp>
      <p:pic>
        <p:nvPicPr>
          <p:cNvPr id="4" name="选课">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13467" y="60325"/>
            <a:ext cx="9787512" cy="6116638"/>
          </a:xfrm>
        </p:spPr>
      </p:pic>
    </p:spTree>
    <p:extLst>
      <p:ext uri="{BB962C8B-B14F-4D97-AF65-F5344CB8AC3E}">
        <p14:creationId xmlns:p14="http://schemas.microsoft.com/office/powerpoint/2010/main" val="868907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一、项目背景</a:t>
            </a:r>
          </a:p>
        </p:txBody>
      </p:sp>
      <p:sp>
        <p:nvSpPr>
          <p:cNvPr id="3" name="内容占位符 2"/>
          <p:cNvSpPr>
            <a:spLocks noGrp="1"/>
          </p:cNvSpPr>
          <p:nvPr>
            <p:ph idx="1"/>
          </p:nvPr>
        </p:nvSpPr>
        <p:spPr/>
        <p:txBody>
          <a:bodyPr>
            <a:normAutofit lnSpcReduction="10000"/>
          </a:bodyPr>
          <a:lstStyle/>
          <a:p>
            <a:r>
              <a:rPr lang="zh-CN" altLang="en-US" dirty="0"/>
              <a:t>高校的课程学习是自由的，各地高校都会安排不一样的课程供学生们选择，让学生能够按照自己的兴趣、能力找到最适合自己学习的课程进行学习，以此发挥每个学生的特长。大量的学生进行选课必然会产生大量的选课信息需要整理，而选择人工处理实在是过于低效，而计算机的发展使选课系统应运而生。网上选课，作为一种普遍接受的选课形式，已经成为教务管理中不可或缺的一部分。</a:t>
            </a:r>
            <a:endParaRPr lang="en-US" dirty="0"/>
          </a:p>
          <a:p>
            <a:r>
              <a:rPr lang="zh-CN" altLang="en-US" dirty="0"/>
              <a:t>随着计算机网络的发展，一种基于</a:t>
            </a:r>
            <a:r>
              <a:rPr lang="en-US" dirty="0"/>
              <a:t>B/S</a:t>
            </a:r>
            <a:r>
              <a:rPr lang="zh-CN" altLang="en-US" dirty="0"/>
              <a:t>结构的选课系统由此诞生。由于选课数据的繁多与特殊性，选课系统需要满足一定的安全性、极快的反应速度、对规则的可扩展性等质量属性，以满足学生们的选课的公平性，而其中最为重要的就是要满足响应多点请求，提供给学生更好的用户体验。</a:t>
            </a:r>
            <a:endParaRPr lang="en-US" dirty="0"/>
          </a:p>
        </p:txBody>
      </p:sp>
    </p:spTree>
    <p:extLst>
      <p:ext uri="{BB962C8B-B14F-4D97-AF65-F5344CB8AC3E}">
        <p14:creationId xmlns:p14="http://schemas.microsoft.com/office/powerpoint/2010/main" val="4092490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6988" y="731980"/>
            <a:ext cx="10515600" cy="1325563"/>
          </a:xfrm>
        </p:spPr>
        <p:txBody>
          <a:bodyPr/>
          <a:lstStyle/>
          <a:p>
            <a:r>
              <a:rPr lang="en-US" altLang="zh-CN" dirty="0"/>
              <a:t>1.</a:t>
            </a:r>
            <a:r>
              <a:rPr lang="zh-CN" altLang="en-US" dirty="0"/>
              <a:t>功能性需求</a:t>
            </a:r>
          </a:p>
        </p:txBody>
      </p:sp>
      <p:graphicFrame>
        <p:nvGraphicFramePr>
          <p:cNvPr id="9" name="内容占位符 8">
            <a:extLst>
              <a:ext uri="{FF2B5EF4-FFF2-40B4-BE49-F238E27FC236}">
                <a16:creationId xmlns:a16="http://schemas.microsoft.com/office/drawing/2014/main" id="{2D6BD6B8-5536-4264-A04B-B979BEEE18BB}"/>
              </a:ext>
            </a:extLst>
          </p:cNvPr>
          <p:cNvGraphicFramePr>
            <a:graphicFrameLocks noGrp="1"/>
          </p:cNvGraphicFramePr>
          <p:nvPr>
            <p:ph idx="1"/>
            <p:extLst>
              <p:ext uri="{D42A27DB-BD31-4B8C-83A1-F6EECF244321}">
                <p14:modId xmlns:p14="http://schemas.microsoft.com/office/powerpoint/2010/main" val="1305646896"/>
              </p:ext>
            </p:extLst>
          </p:nvPr>
        </p:nvGraphicFramePr>
        <p:xfrm>
          <a:off x="1839751" y="1642634"/>
          <a:ext cx="8048910" cy="4659607"/>
        </p:xfrm>
        <a:graphic>
          <a:graphicData uri="http://schemas.openxmlformats.org/drawingml/2006/table">
            <a:tbl>
              <a:tblPr firstRow="1" firstCol="1" bandRow="1">
                <a:tableStyleId>{5C22544A-7EE6-4342-B048-85BDC9FD1C3A}</a:tableStyleId>
              </a:tblPr>
              <a:tblGrid>
                <a:gridCol w="2471140">
                  <a:extLst>
                    <a:ext uri="{9D8B030D-6E8A-4147-A177-3AD203B41FA5}">
                      <a16:colId xmlns:a16="http://schemas.microsoft.com/office/drawing/2014/main" val="882566076"/>
                    </a:ext>
                  </a:extLst>
                </a:gridCol>
                <a:gridCol w="5577770">
                  <a:extLst>
                    <a:ext uri="{9D8B030D-6E8A-4147-A177-3AD203B41FA5}">
                      <a16:colId xmlns:a16="http://schemas.microsoft.com/office/drawing/2014/main" val="2707434291"/>
                    </a:ext>
                  </a:extLst>
                </a:gridCol>
              </a:tblGrid>
              <a:tr h="291225">
                <a:tc>
                  <a:txBody>
                    <a:bodyPr/>
                    <a:lstStyle/>
                    <a:p>
                      <a:pPr algn="ctr">
                        <a:spcAft>
                          <a:spcPts val="0"/>
                        </a:spcAft>
                      </a:pPr>
                      <a:r>
                        <a:rPr lang="zh-CN" sz="1400" kern="100">
                          <a:effectLst/>
                        </a:rPr>
                        <a:t>功能</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400" kern="100">
                          <a:effectLst/>
                        </a:rPr>
                        <a:t>说明</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33208442"/>
                  </a:ext>
                </a:extLst>
              </a:tr>
              <a:tr h="582451">
                <a:tc>
                  <a:txBody>
                    <a:bodyPr/>
                    <a:lstStyle/>
                    <a:p>
                      <a:pPr indent="361950" algn="just">
                        <a:spcAft>
                          <a:spcPts val="0"/>
                        </a:spcAft>
                      </a:pPr>
                      <a:r>
                        <a:rPr lang="zh-CN" sz="1400" kern="100">
                          <a:effectLst/>
                        </a:rPr>
                        <a:t>用户信息管理</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学生可对自身信息或者密码进行编辑修改。在密码忘记时，还能通过验证身份的手段找回密码。</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68509217"/>
                  </a:ext>
                </a:extLst>
              </a:tr>
              <a:tr h="873677">
                <a:tc>
                  <a:txBody>
                    <a:bodyPr/>
                    <a:lstStyle/>
                    <a:p>
                      <a:pPr indent="361950" algn="just">
                        <a:spcAft>
                          <a:spcPts val="0"/>
                        </a:spcAft>
                      </a:pPr>
                      <a:r>
                        <a:rPr lang="zh-CN" sz="1400" kern="100">
                          <a:effectLst/>
                        </a:rPr>
                        <a:t>课程信息管理</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教务处或教师可根据所需对课程进行添加、删除、修改等操作。同时能够查看对应课程的已选的学生，并给予其是否通过的认定。</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4538258"/>
                  </a:ext>
                </a:extLst>
              </a:tr>
              <a:tr h="873677">
                <a:tc>
                  <a:txBody>
                    <a:bodyPr/>
                    <a:lstStyle/>
                    <a:p>
                      <a:pPr indent="361950" algn="just">
                        <a:spcAft>
                          <a:spcPts val="0"/>
                        </a:spcAft>
                      </a:pPr>
                      <a:r>
                        <a:rPr lang="zh-CN" sz="1400" kern="100">
                          <a:effectLst/>
                        </a:rPr>
                        <a:t>课程选择及筛选</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学生根据对课程名、上课时间、学分多少、学科分类的选择，对符合条件的课程进行查询并显示容纳人数、已选人数等所有信息，。</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4174202"/>
                  </a:ext>
                </a:extLst>
              </a:tr>
              <a:tr h="291225">
                <a:tc>
                  <a:txBody>
                    <a:bodyPr/>
                    <a:lstStyle/>
                    <a:p>
                      <a:pPr indent="361950" algn="just">
                        <a:spcAft>
                          <a:spcPts val="0"/>
                        </a:spcAft>
                      </a:pPr>
                      <a:r>
                        <a:rPr lang="zh-CN" sz="1400" kern="100">
                          <a:effectLst/>
                        </a:rPr>
                        <a:t>选课</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根据学生的选择进行验证、确认操作。</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3168878"/>
                  </a:ext>
                </a:extLst>
              </a:tr>
              <a:tr h="582451">
                <a:tc>
                  <a:txBody>
                    <a:bodyPr/>
                    <a:lstStyle/>
                    <a:p>
                      <a:pPr indent="361950" algn="just">
                        <a:spcAft>
                          <a:spcPts val="0"/>
                        </a:spcAft>
                      </a:pPr>
                      <a:r>
                        <a:rPr lang="zh-CN" sz="1400" kern="100">
                          <a:effectLst/>
                        </a:rPr>
                        <a:t>抽签</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在课程选课阶段结束后，管理员可进行抽签，通过随机使部分学生的课程状态改为正选，其他则直接删除。</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202434"/>
                  </a:ext>
                </a:extLst>
              </a:tr>
              <a:tr h="291225">
                <a:tc>
                  <a:txBody>
                    <a:bodyPr/>
                    <a:lstStyle/>
                    <a:p>
                      <a:pPr indent="361950" algn="just">
                        <a:spcAft>
                          <a:spcPts val="0"/>
                        </a:spcAft>
                      </a:pPr>
                      <a:r>
                        <a:rPr lang="zh-CN" sz="1400" kern="100">
                          <a:effectLst/>
                        </a:rPr>
                        <a:t>退选</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支持学生对已经选择的课程进行退选的操作。</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5378524"/>
                  </a:ext>
                </a:extLst>
              </a:tr>
              <a:tr h="291225">
                <a:tc>
                  <a:txBody>
                    <a:bodyPr/>
                    <a:lstStyle/>
                    <a:p>
                      <a:pPr indent="361950" algn="just">
                        <a:spcAft>
                          <a:spcPts val="0"/>
                        </a:spcAft>
                      </a:pPr>
                      <a:r>
                        <a:rPr lang="zh-CN" sz="1400" kern="100">
                          <a:effectLst/>
                        </a:rPr>
                        <a:t>课程查询</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a:effectLst/>
                        </a:rPr>
                        <a:t>支持学生对自己的已选课程以及已修课程进行查询及显示。</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58346034"/>
                  </a:ext>
                </a:extLst>
              </a:tr>
              <a:tr h="582451">
                <a:tc>
                  <a:txBody>
                    <a:bodyPr/>
                    <a:lstStyle/>
                    <a:p>
                      <a:pPr indent="361950" algn="just">
                        <a:spcAft>
                          <a:spcPts val="0"/>
                        </a:spcAft>
                      </a:pPr>
                      <a:r>
                        <a:rPr lang="zh-CN" sz="1400" kern="100">
                          <a:effectLst/>
                        </a:rPr>
                        <a:t>选课阶段设置</a:t>
                      </a:r>
                      <a:endParaRPr lang="en-US" sz="140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effectLst/>
                        </a:rPr>
                        <a:t>管理员可确定当前系统处于哪一个阶段，以及是否开放给学生进行选课。</a:t>
                      </a:r>
                      <a:endParaRPr lang="en-US" sz="140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81102498"/>
                  </a:ext>
                </a:extLst>
              </a:tr>
            </a:tbl>
          </a:graphicData>
        </a:graphic>
      </p:graphicFrame>
      <p:sp>
        <p:nvSpPr>
          <p:cNvPr id="10" name="标题 1">
            <a:extLst>
              <a:ext uri="{FF2B5EF4-FFF2-40B4-BE49-F238E27FC236}">
                <a16:creationId xmlns:a16="http://schemas.microsoft.com/office/drawing/2014/main" id="{7EE76A41-E8E5-405E-8E2A-6593E2B88433}"/>
              </a:ext>
            </a:extLst>
          </p:cNvPr>
          <p:cNvSpPr txBox="1">
            <a:spLocks/>
          </p:cNvSpPr>
          <p:nvPr/>
        </p:nvSpPr>
        <p:spPr>
          <a:xfrm>
            <a:off x="427997" y="6919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二、需求分析</a:t>
            </a:r>
          </a:p>
        </p:txBody>
      </p:sp>
    </p:spTree>
    <p:extLst>
      <p:ext uri="{BB962C8B-B14F-4D97-AF65-F5344CB8AC3E}">
        <p14:creationId xmlns:p14="http://schemas.microsoft.com/office/powerpoint/2010/main" val="1785917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0613" y="238125"/>
            <a:ext cx="10515600" cy="1325563"/>
          </a:xfrm>
        </p:spPr>
        <p:txBody>
          <a:bodyPr/>
          <a:lstStyle/>
          <a:p>
            <a:r>
              <a:rPr lang="en-US" altLang="zh-CN" dirty="0"/>
              <a:t>2.</a:t>
            </a:r>
            <a:r>
              <a:rPr lang="zh-CN" altLang="en-US" dirty="0"/>
              <a:t>质量属性</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95554227"/>
              </p:ext>
            </p:extLst>
          </p:nvPr>
        </p:nvGraphicFramePr>
        <p:xfrm>
          <a:off x="1155032" y="1162430"/>
          <a:ext cx="9586762" cy="5072513"/>
        </p:xfrm>
        <a:graphic>
          <a:graphicData uri="http://schemas.openxmlformats.org/drawingml/2006/table">
            <a:tbl>
              <a:tblPr firstRow="1" firstCol="1" bandRow="1">
                <a:tableStyleId>{5C22544A-7EE6-4342-B048-85BDC9FD1C3A}</a:tableStyleId>
              </a:tblPr>
              <a:tblGrid>
                <a:gridCol w="2288065">
                  <a:extLst>
                    <a:ext uri="{9D8B030D-6E8A-4147-A177-3AD203B41FA5}">
                      <a16:colId xmlns:a16="http://schemas.microsoft.com/office/drawing/2014/main" val="3788032470"/>
                    </a:ext>
                  </a:extLst>
                </a:gridCol>
                <a:gridCol w="7298697">
                  <a:extLst>
                    <a:ext uri="{9D8B030D-6E8A-4147-A177-3AD203B41FA5}">
                      <a16:colId xmlns:a16="http://schemas.microsoft.com/office/drawing/2014/main" val="589922027"/>
                    </a:ext>
                  </a:extLst>
                </a:gridCol>
              </a:tblGrid>
              <a:tr h="338167">
                <a:tc>
                  <a:txBody>
                    <a:bodyPr/>
                    <a:lstStyle/>
                    <a:p>
                      <a:pPr algn="ctr">
                        <a:spcAft>
                          <a:spcPts val="0"/>
                        </a:spcAft>
                      </a:pPr>
                      <a:r>
                        <a:rPr lang="zh-CN" sz="1600" kern="100" dirty="0">
                          <a:effectLst/>
                        </a:rPr>
                        <a:t>质量属性</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21313185"/>
                  </a:ext>
                </a:extLst>
              </a:tr>
              <a:tr h="887690">
                <a:tc>
                  <a:txBody>
                    <a:bodyPr/>
                    <a:lstStyle/>
                    <a:p>
                      <a:pPr indent="361950" algn="just">
                        <a:spcAft>
                          <a:spcPts val="0"/>
                        </a:spcAft>
                      </a:pPr>
                      <a:r>
                        <a:rPr lang="zh-CN" sz="1600" kern="100" dirty="0">
                          <a:effectLst/>
                        </a:rPr>
                        <a:t>高并发性</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361950" algn="just">
                        <a:spcAft>
                          <a:spcPts val="0"/>
                        </a:spcAft>
                      </a:pPr>
                      <a:r>
                        <a:rPr lang="zh-CN" sz="1600" kern="100">
                          <a:effectLst/>
                        </a:rPr>
                        <a:t>由于选课需求的特殊性和复杂性，在开放选课期间能够对用户的查询、选课操作进行尽可能快速处理，如果在短时间未能相应用户操作需求，则显示相应信息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53248864"/>
                  </a:ext>
                </a:extLst>
              </a:tr>
              <a:tr h="1775380">
                <a:tc>
                  <a:txBody>
                    <a:bodyPr/>
                    <a:lstStyle/>
                    <a:p>
                      <a:pPr indent="361950" algn="just">
                        <a:spcAft>
                          <a:spcPts val="0"/>
                        </a:spcAft>
                      </a:pPr>
                      <a:r>
                        <a:rPr lang="zh-CN" sz="1600" kern="100" dirty="0">
                          <a:effectLst/>
                        </a:rPr>
                        <a:t>安全性</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361950" algn="just">
                        <a:spcAft>
                          <a:spcPts val="0"/>
                        </a:spcAft>
                      </a:pPr>
                      <a:r>
                        <a:rPr lang="en-US" sz="1600" kern="100" dirty="0">
                          <a:effectLst/>
                        </a:rPr>
                        <a:t>1.</a:t>
                      </a:r>
                      <a:r>
                        <a:rPr lang="zh-CN" sz="1600" kern="100" dirty="0">
                          <a:effectLst/>
                        </a:rPr>
                        <a:t>对注册用户的身份信息进行验证</a:t>
                      </a:r>
                    </a:p>
                    <a:p>
                      <a:pPr indent="361950" algn="just">
                        <a:spcAft>
                          <a:spcPts val="0"/>
                        </a:spcAft>
                      </a:pPr>
                      <a:r>
                        <a:rPr lang="en-US" sz="1600" kern="100" dirty="0">
                          <a:effectLst/>
                        </a:rPr>
                        <a:t>2.</a:t>
                      </a:r>
                      <a:r>
                        <a:rPr lang="zh-CN" sz="1600" kern="100" dirty="0">
                          <a:effectLst/>
                        </a:rPr>
                        <a:t>给管理用户信息的部分信息高权限管理</a:t>
                      </a:r>
                    </a:p>
                    <a:p>
                      <a:pPr indent="361950" algn="just">
                        <a:spcAft>
                          <a:spcPts val="0"/>
                        </a:spcAft>
                      </a:pPr>
                      <a:r>
                        <a:rPr lang="en-US" sz="1600" kern="100" dirty="0">
                          <a:effectLst/>
                        </a:rPr>
                        <a:t>3. </a:t>
                      </a:r>
                      <a:r>
                        <a:rPr lang="zh-CN" sz="1600" kern="100" dirty="0">
                          <a:effectLst/>
                        </a:rPr>
                        <a:t>在</a:t>
                      </a:r>
                      <a:r>
                        <a:rPr lang="en-US" sz="1600" kern="100" dirty="0">
                          <a:effectLst/>
                        </a:rPr>
                        <a:t>web</a:t>
                      </a:r>
                      <a:r>
                        <a:rPr lang="zh-CN" sz="1600" kern="100" dirty="0">
                          <a:effectLst/>
                        </a:rPr>
                        <a:t>数据库客户端，</a:t>
                      </a:r>
                      <a:r>
                        <a:rPr lang="en-US" sz="1600" kern="100" dirty="0">
                          <a:effectLst/>
                        </a:rPr>
                        <a:t>web</a:t>
                      </a:r>
                      <a:r>
                        <a:rPr lang="zh-CN" sz="1600" kern="100" dirty="0">
                          <a:effectLst/>
                        </a:rPr>
                        <a:t>服务器和数据库服务器之间应设有防火墙保护，防止网络上的非法数据请求</a:t>
                      </a:r>
                    </a:p>
                    <a:p>
                      <a:pPr indent="361950" algn="just">
                        <a:spcAft>
                          <a:spcPts val="0"/>
                        </a:spcAft>
                      </a:pPr>
                      <a:r>
                        <a:rPr lang="en-US" sz="1600" kern="100" dirty="0">
                          <a:effectLst/>
                        </a:rPr>
                        <a:t>4.</a:t>
                      </a:r>
                      <a:r>
                        <a:rPr lang="zh-CN" sz="1600" kern="100" dirty="0">
                          <a:effectLst/>
                        </a:rPr>
                        <a:t>对用户</a:t>
                      </a:r>
                      <a:r>
                        <a:rPr lang="zh-CN" altLang="en-US" sz="1600" kern="100" dirty="0">
                          <a:effectLst/>
                        </a:rPr>
                        <a:t>登陆</a:t>
                      </a:r>
                      <a:r>
                        <a:rPr lang="zh-CN" sz="1600" kern="100" dirty="0">
                          <a:effectLst/>
                        </a:rPr>
                        <a:t>进行验证码验证处理，防止脚本登陆抢课行为</a:t>
                      </a:r>
                    </a:p>
                    <a:p>
                      <a:pPr indent="361950" algn="just">
                        <a:spcAft>
                          <a:spcPts val="0"/>
                        </a:spcAft>
                      </a:pPr>
                      <a:r>
                        <a:rPr lang="en-US" sz="1600" kern="100" dirty="0">
                          <a:effectLst/>
                        </a:rPr>
                        <a:t>5.</a:t>
                      </a:r>
                      <a:r>
                        <a:rPr lang="zh-CN" sz="1600" kern="100" dirty="0">
                          <a:effectLst/>
                        </a:rPr>
                        <a:t>用户修改密码时进行手机验证码验证</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48132506"/>
                  </a:ext>
                </a:extLst>
              </a:tr>
              <a:tr h="887690">
                <a:tc>
                  <a:txBody>
                    <a:bodyPr/>
                    <a:lstStyle/>
                    <a:p>
                      <a:pPr indent="361950" algn="just">
                        <a:spcAft>
                          <a:spcPts val="0"/>
                        </a:spcAft>
                      </a:pPr>
                      <a:r>
                        <a:rPr lang="zh-CN" sz="1600" kern="100">
                          <a:effectLst/>
                        </a:rPr>
                        <a:t>可用性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361950" algn="just">
                        <a:spcAft>
                          <a:spcPts val="0"/>
                        </a:spcAft>
                      </a:pPr>
                      <a:r>
                        <a:rPr lang="zh-CN" sz="1600" kern="100" dirty="0">
                          <a:effectLst/>
                        </a:rPr>
                        <a:t>选课系统在开放选课期间全时段正常运作，减少系统故障率，存在故障时减少系统故障时间，尽可能减少维护时间，使用户</a:t>
                      </a:r>
                      <a:r>
                        <a:rPr lang="zh-CN" altLang="en-US" sz="1600" kern="100" dirty="0">
                          <a:effectLst/>
                        </a:rPr>
                        <a:t>选课</a:t>
                      </a:r>
                      <a:r>
                        <a:rPr lang="zh-CN" sz="1600" kern="100" dirty="0">
                          <a:effectLst/>
                        </a:rPr>
                        <a:t>更为便利</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0591623"/>
                  </a:ext>
                </a:extLst>
              </a:tr>
              <a:tr h="591793">
                <a:tc>
                  <a:txBody>
                    <a:bodyPr/>
                    <a:lstStyle/>
                    <a:p>
                      <a:pPr indent="361950" algn="just">
                        <a:spcAft>
                          <a:spcPts val="0"/>
                        </a:spcAft>
                      </a:pPr>
                      <a:r>
                        <a:rPr lang="zh-CN" sz="1600" kern="100">
                          <a:effectLst/>
                        </a:rPr>
                        <a:t>灵活性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361950" algn="just">
                        <a:spcAft>
                          <a:spcPts val="0"/>
                        </a:spcAft>
                      </a:pPr>
                      <a:r>
                        <a:rPr lang="zh-CN" altLang="en-US" sz="1600" kern="100" dirty="0">
                          <a:effectLst/>
                        </a:rPr>
                        <a:t>选课</a:t>
                      </a:r>
                      <a:r>
                        <a:rPr lang="zh-CN" sz="1600" kern="100" dirty="0">
                          <a:effectLst/>
                        </a:rPr>
                        <a:t>系统应该具有可移植性，可以在不同平台上运行，方便用户以不同形式进行使用。并且对选课规则的</a:t>
                      </a:r>
                      <a:r>
                        <a:rPr lang="zh-CN" altLang="en-US" sz="1600" kern="100" dirty="0">
                          <a:effectLst/>
                        </a:rPr>
                        <a:t>修改保持开放</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82712558"/>
                  </a:ext>
                </a:extLst>
              </a:tr>
              <a:tr h="591793">
                <a:tc>
                  <a:txBody>
                    <a:bodyPr/>
                    <a:lstStyle/>
                    <a:p>
                      <a:pPr indent="361950" algn="just">
                        <a:spcAft>
                          <a:spcPts val="0"/>
                        </a:spcAft>
                      </a:pPr>
                      <a:r>
                        <a:rPr lang="zh-CN" sz="1600" kern="100">
                          <a:effectLst/>
                        </a:rPr>
                        <a:t>易用性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indent="361950" algn="just">
                        <a:spcAft>
                          <a:spcPts val="0"/>
                        </a:spcAft>
                      </a:pPr>
                      <a:r>
                        <a:rPr lang="zh-CN" altLang="en-US" sz="1600" kern="100" dirty="0">
                          <a:effectLst/>
                        </a:rPr>
                        <a:t>选课</a:t>
                      </a:r>
                      <a:r>
                        <a:rPr lang="zh-CN" sz="1600" kern="100" dirty="0">
                          <a:effectLst/>
                        </a:rPr>
                        <a:t>系统面向广大学生用户，因此要方便使用，并且做到界面简洁易操作，方便对互联网操作基础各异的</a:t>
                      </a:r>
                      <a:r>
                        <a:rPr lang="zh-CN" altLang="en-US" sz="1600" kern="100" dirty="0">
                          <a:effectLst/>
                        </a:rPr>
                        <a:t>不同用户</a:t>
                      </a:r>
                      <a:r>
                        <a:rPr lang="zh-CN" sz="1600" kern="100" dirty="0">
                          <a:effectLst/>
                        </a:rPr>
                        <a:t>进行使用。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5024944"/>
                  </a:ext>
                </a:extLst>
              </a:tr>
            </a:tbl>
          </a:graphicData>
        </a:graphic>
      </p:graphicFrame>
    </p:spTree>
    <p:extLst>
      <p:ext uri="{BB962C8B-B14F-4D97-AF65-F5344CB8AC3E}">
        <p14:creationId xmlns:p14="http://schemas.microsoft.com/office/powerpoint/2010/main" val="358431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用例图</a:t>
            </a:r>
          </a:p>
        </p:txBody>
      </p:sp>
      <p:pic>
        <p:nvPicPr>
          <p:cNvPr id="6" name="内容占位符 5">
            <a:extLst>
              <a:ext uri="{FF2B5EF4-FFF2-40B4-BE49-F238E27FC236}">
                <a16:creationId xmlns:a16="http://schemas.microsoft.com/office/drawing/2014/main" id="{E3C6762C-D9DB-450E-8566-32FD5AC4179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736358" y="256478"/>
            <a:ext cx="6719284" cy="6065451"/>
          </a:xfrm>
          <a:prstGeom prst="rect">
            <a:avLst/>
          </a:prstGeom>
        </p:spPr>
      </p:pic>
    </p:spTree>
    <p:extLst>
      <p:ext uri="{BB962C8B-B14F-4D97-AF65-F5344CB8AC3E}">
        <p14:creationId xmlns:p14="http://schemas.microsoft.com/office/powerpoint/2010/main" val="1191923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81037"/>
            <a:ext cx="10515600" cy="1325563"/>
          </a:xfrm>
        </p:spPr>
        <p:txBody>
          <a:bodyPr/>
          <a:lstStyle/>
          <a:p>
            <a:r>
              <a:rPr lang="en-US" altLang="zh-CN" dirty="0"/>
              <a:t>1.</a:t>
            </a:r>
            <a:r>
              <a:rPr lang="zh-CN" altLang="en-US" dirty="0"/>
              <a:t>体系结构</a:t>
            </a:r>
          </a:p>
        </p:txBody>
      </p:sp>
      <p:sp>
        <p:nvSpPr>
          <p:cNvPr id="3" name="内容占位符 2"/>
          <p:cNvSpPr>
            <a:spLocks noGrp="1"/>
          </p:cNvSpPr>
          <p:nvPr>
            <p:ph idx="1"/>
          </p:nvPr>
        </p:nvSpPr>
        <p:spPr/>
        <p:txBody>
          <a:bodyPr>
            <a:normAutofit/>
          </a:bodyPr>
          <a:lstStyle/>
          <a:p>
            <a:r>
              <a:rPr lang="zh-CN" altLang="zh-CN" sz="1800" dirty="0"/>
              <a:t>本系统采用基于</a:t>
            </a:r>
            <a:r>
              <a:rPr lang="en-US" altLang="zh-CN" sz="1800" dirty="0"/>
              <a:t>B/S</a:t>
            </a:r>
            <a:r>
              <a:rPr lang="zh-CN" altLang="zh-CN" sz="1800" dirty="0"/>
              <a:t>的分层结构。这种结构有如下特点：节省投资；维护和升级方式简单，如果想对功能修改，可以方便的进行更改，大大减少维护成本。</a:t>
            </a:r>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zh-CN" altLang="zh-CN" sz="1800" dirty="0"/>
              <a:t>系统采用的设计模式：三层设计模式</a:t>
            </a:r>
          </a:p>
          <a:p>
            <a:r>
              <a:rPr lang="zh-CN" altLang="zh-CN" sz="1800" dirty="0"/>
              <a:t>视图层：提供显示界面，利用</a:t>
            </a:r>
            <a:r>
              <a:rPr lang="en-US" altLang="zh-CN" sz="1800" dirty="0"/>
              <a:t>HTML/CSS</a:t>
            </a:r>
            <a:r>
              <a:rPr lang="zh-CN" altLang="en-US" sz="1800"/>
              <a:t>实现</a:t>
            </a:r>
            <a:endParaRPr lang="zh-CN" altLang="zh-CN" sz="1800" dirty="0"/>
          </a:p>
          <a:p>
            <a:r>
              <a:rPr lang="zh-CN" altLang="zh-CN" sz="1800" dirty="0"/>
              <a:t>业务逻辑层：处理基本的业务逻辑以及实体类设计，利用</a:t>
            </a:r>
            <a:r>
              <a:rPr lang="en-US" altLang="zh-CN" sz="1800" dirty="0" err="1"/>
              <a:t>Javascript</a:t>
            </a:r>
            <a:r>
              <a:rPr lang="en-US" altLang="zh-CN" sz="1800" dirty="0"/>
              <a:t> </a:t>
            </a:r>
            <a:r>
              <a:rPr lang="zh-CN" altLang="zh-CN" sz="1800" dirty="0"/>
              <a:t>，</a:t>
            </a:r>
            <a:r>
              <a:rPr lang="en-US" altLang="zh-CN" sz="1800" dirty="0"/>
              <a:t>Node.js</a:t>
            </a:r>
            <a:r>
              <a:rPr lang="zh-CN" altLang="zh-CN" sz="1800" dirty="0"/>
              <a:t>实现</a:t>
            </a:r>
          </a:p>
          <a:p>
            <a:r>
              <a:rPr lang="zh-CN" altLang="zh-CN" sz="1800" dirty="0"/>
              <a:t>数据访问层：处理底层与数据库的交互，利用</a:t>
            </a:r>
            <a:r>
              <a:rPr lang="en-US" altLang="zh-CN" sz="1800" dirty="0"/>
              <a:t>Python</a:t>
            </a:r>
            <a:r>
              <a:rPr lang="zh-CN" altLang="zh-CN" sz="1800" dirty="0"/>
              <a:t>实现。</a:t>
            </a:r>
          </a:p>
          <a:p>
            <a:endParaRPr lang="zh-CN" altLang="en-US" sz="1800" dirty="0"/>
          </a:p>
        </p:txBody>
      </p:sp>
      <p:pic>
        <p:nvPicPr>
          <p:cNvPr id="11" name="图片 10"/>
          <p:cNvPicPr>
            <a:picLocks noChangeAspect="1"/>
          </p:cNvPicPr>
          <p:nvPr/>
        </p:nvPicPr>
        <p:blipFill>
          <a:blip r:embed="rId2"/>
          <a:stretch>
            <a:fillRect/>
          </a:stretch>
        </p:blipFill>
        <p:spPr>
          <a:xfrm>
            <a:off x="1705944" y="2521050"/>
            <a:ext cx="8469630" cy="1570731"/>
          </a:xfrm>
          <a:prstGeom prst="rect">
            <a:avLst/>
          </a:prstGeom>
        </p:spPr>
      </p:pic>
      <p:sp>
        <p:nvSpPr>
          <p:cNvPr id="5" name="标题 1">
            <a:extLst>
              <a:ext uri="{FF2B5EF4-FFF2-40B4-BE49-F238E27FC236}">
                <a16:creationId xmlns:a16="http://schemas.microsoft.com/office/drawing/2014/main" id="{D20A0CAF-C8AF-456D-81D3-CF3FCD0CE448}"/>
              </a:ext>
            </a:extLst>
          </p:cNvPr>
          <p:cNvSpPr txBox="1">
            <a:spLocks/>
          </p:cNvSpPr>
          <p:nvPr/>
        </p:nvSpPr>
        <p:spPr>
          <a:xfrm>
            <a:off x="249677" y="-1209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三、系统架构设计</a:t>
            </a:r>
          </a:p>
        </p:txBody>
      </p:sp>
    </p:spTree>
    <p:extLst>
      <p:ext uri="{BB962C8B-B14F-4D97-AF65-F5344CB8AC3E}">
        <p14:creationId xmlns:p14="http://schemas.microsoft.com/office/powerpoint/2010/main" val="2904478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质量场景</a:t>
            </a:r>
          </a:p>
        </p:txBody>
      </p:sp>
      <p:sp>
        <p:nvSpPr>
          <p:cNvPr id="3" name="内容占位符 2"/>
          <p:cNvSpPr>
            <a:spLocks noGrp="1"/>
          </p:cNvSpPr>
          <p:nvPr>
            <p:ph idx="1"/>
          </p:nvPr>
        </p:nvSpPr>
        <p:spPr/>
        <p:txBody>
          <a:bodyPr>
            <a:normAutofit/>
          </a:bodyPr>
          <a:lstStyle/>
          <a:p>
            <a:r>
              <a:rPr lang="en-US" altLang="zh-CN" b="1" dirty="0"/>
              <a:t>1</a:t>
            </a:r>
            <a:r>
              <a:rPr lang="zh-CN" altLang="zh-CN" b="1" dirty="0"/>
              <a:t>）性能场景</a:t>
            </a:r>
            <a:r>
              <a:rPr lang="zh-CN" altLang="zh-CN" dirty="0"/>
              <a:t>：在系统处于高峰时期，保证登陆的每个用户所作的选择和查询的响应时间能在</a:t>
            </a:r>
            <a:r>
              <a:rPr lang="en-US" altLang="zh-CN" dirty="0"/>
              <a:t>2s</a:t>
            </a:r>
            <a:r>
              <a:rPr lang="zh-CN" altLang="zh-CN" dirty="0"/>
              <a:t>以内，如果需要等待则给出有友好的提示。系统可以保证以最快速度同时响应</a:t>
            </a:r>
            <a:r>
              <a:rPr lang="en-US" altLang="zh-CN" dirty="0"/>
              <a:t>500</a:t>
            </a:r>
            <a:r>
              <a:rPr lang="zh-CN" altLang="zh-CN" dirty="0"/>
              <a:t>个用户的操作。</a:t>
            </a:r>
          </a:p>
          <a:p>
            <a:r>
              <a:rPr lang="en-US" altLang="zh-CN" dirty="0"/>
              <a:t>         </a:t>
            </a:r>
            <a:r>
              <a:rPr lang="zh-CN" altLang="zh-CN" dirty="0"/>
              <a:t>策略选择：限制队列大小和</a:t>
            </a:r>
            <a:r>
              <a:rPr lang="en-US" altLang="zh-CN" b="1" dirty="0"/>
              <a:t>LRU</a:t>
            </a:r>
            <a:r>
              <a:rPr lang="zh-CN" altLang="zh-CN" dirty="0"/>
              <a:t>缓冲战术。</a:t>
            </a:r>
            <a:endParaRPr lang="en-US" altLang="zh-CN" dirty="0"/>
          </a:p>
        </p:txBody>
      </p:sp>
    </p:spTree>
    <p:extLst>
      <p:ext uri="{BB962C8B-B14F-4D97-AF65-F5344CB8AC3E}">
        <p14:creationId xmlns:p14="http://schemas.microsoft.com/office/powerpoint/2010/main" val="3357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质量场景</a:t>
            </a:r>
          </a:p>
        </p:txBody>
      </p:sp>
      <p:sp>
        <p:nvSpPr>
          <p:cNvPr id="3" name="内容占位符 2"/>
          <p:cNvSpPr>
            <a:spLocks noGrp="1"/>
          </p:cNvSpPr>
          <p:nvPr>
            <p:ph idx="1"/>
          </p:nvPr>
        </p:nvSpPr>
        <p:spPr/>
        <p:txBody>
          <a:bodyPr>
            <a:normAutofit/>
          </a:bodyPr>
          <a:lstStyle/>
          <a:p>
            <a:r>
              <a:rPr lang="zh-CN" altLang="zh-CN" b="1" dirty="0"/>
              <a:t> </a:t>
            </a:r>
            <a:r>
              <a:rPr lang="en-US" altLang="zh-CN" b="1" dirty="0"/>
              <a:t>2</a:t>
            </a:r>
            <a:r>
              <a:rPr lang="zh-CN" altLang="zh-CN" b="1" dirty="0"/>
              <a:t>）可用性场景</a:t>
            </a:r>
            <a:r>
              <a:rPr lang="zh-CN" altLang="zh-CN" dirty="0"/>
              <a:t>：选课系统尽可能在开放选课期间全时段正常运作，减少系统故障率，存在故障时减少系统故障时间，尽可能减少维护时间，出现故障时系统有相应的处理机制，而且处理时间必须较短。</a:t>
            </a:r>
          </a:p>
          <a:p>
            <a:r>
              <a:rPr lang="zh-CN" altLang="zh-CN" dirty="0"/>
              <a:t>策略选择：异常检查，故障恢复机制、资源调度机制。</a:t>
            </a:r>
          </a:p>
        </p:txBody>
      </p:sp>
    </p:spTree>
    <p:extLst>
      <p:ext uri="{BB962C8B-B14F-4D97-AF65-F5344CB8AC3E}">
        <p14:creationId xmlns:p14="http://schemas.microsoft.com/office/powerpoint/2010/main" val="430871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质量场景</a:t>
            </a:r>
          </a:p>
        </p:txBody>
      </p:sp>
      <p:sp>
        <p:nvSpPr>
          <p:cNvPr id="3" name="内容占位符 2"/>
          <p:cNvSpPr>
            <a:spLocks noGrp="1"/>
          </p:cNvSpPr>
          <p:nvPr>
            <p:ph idx="1"/>
          </p:nvPr>
        </p:nvSpPr>
        <p:spPr/>
        <p:txBody>
          <a:bodyPr>
            <a:normAutofit/>
          </a:bodyPr>
          <a:lstStyle/>
          <a:p>
            <a:r>
              <a:rPr lang="en-US" altLang="zh-CN" b="1" dirty="0"/>
              <a:t>3</a:t>
            </a:r>
            <a:r>
              <a:rPr lang="zh-CN" altLang="zh-CN" b="1" dirty="0"/>
              <a:t>）安全性场景</a:t>
            </a:r>
            <a:r>
              <a:rPr lang="zh-CN" altLang="zh-CN" dirty="0"/>
              <a:t>：杜绝非法用户试图绕过应用服务器直接连接到数据库服务器的端口上，防止非法窃取注册用户个人息；屏蔽某</a:t>
            </a:r>
            <a:r>
              <a:rPr lang="en-US" altLang="zh-CN" dirty="0"/>
              <a:t>IP</a:t>
            </a:r>
            <a:r>
              <a:rPr lang="zh-CN" altLang="zh-CN" dirty="0"/>
              <a:t>短时间内的大量无意义的访问，以防被挤爆，使正常用户无法使用，保证系统数据的机密性和完整性；防止脚本抢课。</a:t>
            </a:r>
          </a:p>
          <a:p>
            <a:r>
              <a:rPr lang="en-US" altLang="zh-CN" dirty="0"/>
              <a:t>        </a:t>
            </a:r>
            <a:r>
              <a:rPr lang="zh-CN" altLang="zh-CN" dirty="0"/>
              <a:t>策略选择：身份验证，验证码，服务器防火墙，用户信息的高权限管理，用户信息加密存储，用户密码</a:t>
            </a:r>
            <a:r>
              <a:rPr lang="en-US" altLang="zh-CN" dirty="0"/>
              <a:t>MD5</a:t>
            </a:r>
            <a:r>
              <a:rPr lang="zh-CN" altLang="zh-CN" dirty="0"/>
              <a:t>加密验证</a:t>
            </a:r>
          </a:p>
        </p:txBody>
      </p:sp>
    </p:spTree>
    <p:extLst>
      <p:ext uri="{BB962C8B-B14F-4D97-AF65-F5344CB8AC3E}">
        <p14:creationId xmlns:p14="http://schemas.microsoft.com/office/powerpoint/2010/main" val="9810050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TotalTime>
  <Words>1111</Words>
  <Application>Microsoft Office PowerPoint</Application>
  <PresentationFormat>宽屏</PresentationFormat>
  <Paragraphs>75</Paragraphs>
  <Slides>15</Slides>
  <Notes>0</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等线</vt:lpstr>
      <vt:lpstr>DengXian Light</vt:lpstr>
      <vt:lpstr>Arial</vt:lpstr>
      <vt:lpstr>Times New Roman</vt:lpstr>
      <vt:lpstr>Office 主题​​</vt:lpstr>
      <vt:lpstr>选课系统项目架构设计</vt:lpstr>
      <vt:lpstr>一、项目背景</vt:lpstr>
      <vt:lpstr>1.功能性需求</vt:lpstr>
      <vt:lpstr>2.质量属性</vt:lpstr>
      <vt:lpstr>3.用例图</vt:lpstr>
      <vt:lpstr>1.体系结构</vt:lpstr>
      <vt:lpstr>2.质量场景</vt:lpstr>
      <vt:lpstr>2.质量场景</vt:lpstr>
      <vt:lpstr>2.质量场景</vt:lpstr>
      <vt:lpstr>2.质量场景</vt:lpstr>
      <vt:lpstr>2.质量场景</vt:lpstr>
      <vt:lpstr>3.项目类图</vt:lpstr>
      <vt:lpstr>E-R图</vt:lpstr>
      <vt:lpstr>管理</vt:lpstr>
      <vt:lpstr>选课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700s-17</dc:creator>
  <cp:lastModifiedBy>BaTS</cp:lastModifiedBy>
  <cp:revision>53</cp:revision>
  <dcterms:created xsi:type="dcterms:W3CDTF">2018-10-29T02:39:59Z</dcterms:created>
  <dcterms:modified xsi:type="dcterms:W3CDTF">2018-10-31T02:39:37Z</dcterms:modified>
</cp:coreProperties>
</file>